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18288000" cy="10287000"/>
  <p:notesSz cx="6858000" cy="9144000"/>
  <p:embeddedFontLst>
    <p:embeddedFont>
      <p:font typeface="Oswald Bold" charset="1" panose="00000800000000000000"/>
      <p:regular r:id="rId31"/>
    </p:embeddedFont>
    <p:embeddedFont>
      <p:font typeface="Montserrat Classic" charset="1" panose="00000500000000000000"/>
      <p:regular r:id="rId32"/>
    </p:embeddedFont>
    <p:embeddedFont>
      <p:font typeface="DM Sans" charset="1" panose="00000000000000000000"/>
      <p:regular r:id="rId33"/>
    </p:embeddedFont>
    <p:embeddedFont>
      <p:font typeface="DM Sans Bold Italics" charset="1" panose="00000000000000000000"/>
      <p:regular r:id="rId34"/>
    </p:embeddedFont>
    <p:embeddedFont>
      <p:font typeface="DM Sans Italics" charset="1" panose="00000000000000000000"/>
      <p:regular r:id="rId35"/>
    </p:embeddedFont>
    <p:embeddedFont>
      <p:font typeface="Open Sauce" charset="1" panose="00000500000000000000"/>
      <p:regular r:id="rId36"/>
    </p:embeddedFont>
    <p:embeddedFont>
      <p:font typeface="Montserrat Light" charset="1" panose="0000040000000000000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Relationship Id="rId6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8.png" Type="http://schemas.openxmlformats.org/officeDocument/2006/relationships/image"/><Relationship Id="rId5" Target="../media/image29.png" Type="http://schemas.openxmlformats.org/officeDocument/2006/relationships/image"/><Relationship Id="rId6" Target="../media/image30.png" Type="http://schemas.openxmlformats.org/officeDocument/2006/relationships/image"/><Relationship Id="rId7" Target="../media/image31.png" Type="http://schemas.openxmlformats.org/officeDocument/2006/relationships/image"/><Relationship Id="rId8" Target="../media/image3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4.png" Type="http://schemas.openxmlformats.org/officeDocument/2006/relationships/image"/><Relationship Id="rId5" Target="../media/image3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6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7.png" Type="http://schemas.openxmlformats.org/officeDocument/2006/relationships/image"/><Relationship Id="rId5" Target="../media/image38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9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40.png" Type="http://schemas.openxmlformats.org/officeDocument/2006/relationships/image"/><Relationship Id="rId5" Target="../media/image4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2.png" Type="http://schemas.openxmlformats.org/officeDocument/2006/relationships/image"/><Relationship Id="rId6" Target="../media/image43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6.png" Type="http://schemas.openxmlformats.org/officeDocument/2006/relationships/image"/><Relationship Id="rId6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659121">
            <a:off x="15091031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58071" y="-4629150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236347" y="2524718"/>
            <a:ext cx="9815307" cy="4208864"/>
            <a:chOff x="0" y="0"/>
            <a:chExt cx="189549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95495" cy="812800"/>
            </a:xfrm>
            <a:custGeom>
              <a:avLst/>
              <a:gdLst/>
              <a:ahLst/>
              <a:cxnLst/>
              <a:rect r="r" b="b" t="t" l="l"/>
              <a:pathLst>
                <a:path h="812800" w="1895495">
                  <a:moveTo>
                    <a:pt x="0" y="0"/>
                  </a:moveTo>
                  <a:lnTo>
                    <a:pt x="1895495" y="0"/>
                  </a:lnTo>
                  <a:lnTo>
                    <a:pt x="18954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895495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236347" y="3703967"/>
            <a:ext cx="9815307" cy="244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24"/>
              </a:lnSpc>
            </a:pPr>
            <a:r>
              <a:rPr lang="en-US" b="true" sz="14438" spc="1414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INTERÉS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19715" y="2902129"/>
            <a:ext cx="9431938" cy="922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40"/>
              </a:lnSpc>
            </a:pPr>
            <a:r>
              <a:rPr lang="en-US" b="true" sz="5463" spc="535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SIMULACIÓN DE TASAS DE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7562" y="7902270"/>
            <a:ext cx="12848809" cy="812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8023" indent="-254012" lvl="1">
              <a:lnSpc>
                <a:spcPts val="3247"/>
              </a:lnSpc>
              <a:buFont typeface="Arial"/>
              <a:buChar char="•"/>
            </a:pPr>
            <a:r>
              <a:rPr lang="en-US" sz="2353" spc="124">
                <a:solidFill>
                  <a:srgbClr val="231F2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León Luna Luis Diego</a:t>
            </a:r>
          </a:p>
          <a:p>
            <a:pPr algn="l" marL="508023" indent="-254012" lvl="1">
              <a:lnSpc>
                <a:spcPts val="3247"/>
              </a:lnSpc>
              <a:buFont typeface="Arial"/>
              <a:buChar char="•"/>
            </a:pPr>
            <a:r>
              <a:rPr lang="en-US" sz="2353" spc="124">
                <a:solidFill>
                  <a:srgbClr val="231F2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Chirino Hdez. Gpe. Abigail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2750" y="1635914"/>
            <a:ext cx="17162501" cy="7015172"/>
          </a:xfrm>
          <a:custGeom>
            <a:avLst/>
            <a:gdLst/>
            <a:ahLst/>
            <a:cxnLst/>
            <a:rect r="r" b="b" t="t" l="l"/>
            <a:pathLst>
              <a:path h="7015172" w="17162501">
                <a:moveTo>
                  <a:pt x="0" y="0"/>
                </a:moveTo>
                <a:lnTo>
                  <a:pt x="17162500" y="0"/>
                </a:lnTo>
                <a:lnTo>
                  <a:pt x="17162500" y="7015172"/>
                </a:lnTo>
                <a:lnTo>
                  <a:pt x="0" y="70151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52177"/>
            <a:ext cx="7196873" cy="766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Número de datos: 4 diarios</a:t>
            </a:r>
          </a:p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Temporalidad: 1 mes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48858" y="1952177"/>
            <a:ext cx="7196873" cy="766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Número de datos: cada 1  hora y media</a:t>
            </a:r>
          </a:p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Temporalidad: 1 mes y medio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29687" y="8465031"/>
            <a:ext cx="3717608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F2F2F2"/>
                </a:solidFill>
                <a:latin typeface="Open Sauce"/>
                <a:ea typeface="Open Sauce"/>
                <a:cs typeface="Open Sauce"/>
                <a:sym typeface="Open Sauce"/>
              </a:rPr>
              <a:t>Número de Trayectorias: 16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09529" y="8465031"/>
            <a:ext cx="3717608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F2F2F2"/>
                </a:solidFill>
                <a:latin typeface="Open Sauce"/>
                <a:ea typeface="Open Sauce"/>
                <a:cs typeface="Open Sauce"/>
                <a:sym typeface="Open Sauce"/>
              </a:rPr>
              <a:t>Número de Trayectorias: 16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87923">
            <a:off x="13475833" y="-8787301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-5959915" y="6069653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65874" y="3741180"/>
            <a:ext cx="6956251" cy="1364449"/>
          </a:xfrm>
          <a:custGeom>
            <a:avLst/>
            <a:gdLst/>
            <a:ahLst/>
            <a:cxnLst/>
            <a:rect r="r" b="b" t="t" l="l"/>
            <a:pathLst>
              <a:path h="1364449" w="6956251">
                <a:moveTo>
                  <a:pt x="0" y="0"/>
                </a:moveTo>
                <a:lnTo>
                  <a:pt x="6956252" y="0"/>
                </a:lnTo>
                <a:lnTo>
                  <a:pt x="6956252" y="1364449"/>
                </a:lnTo>
                <a:lnTo>
                  <a:pt x="0" y="13644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437890" y="6281954"/>
            <a:ext cx="9894440" cy="937227"/>
          </a:xfrm>
          <a:custGeom>
            <a:avLst/>
            <a:gdLst/>
            <a:ahLst/>
            <a:cxnLst/>
            <a:rect r="r" b="b" t="t" l="l"/>
            <a:pathLst>
              <a:path h="937227" w="9894440">
                <a:moveTo>
                  <a:pt x="0" y="0"/>
                </a:moveTo>
                <a:lnTo>
                  <a:pt x="9894440" y="0"/>
                </a:lnTo>
                <a:lnTo>
                  <a:pt x="9894440" y="937227"/>
                </a:lnTo>
                <a:lnTo>
                  <a:pt x="0" y="9372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02037" y="142023"/>
            <a:ext cx="14683926" cy="3901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80"/>
              </a:lnSpc>
            </a:pPr>
            <a:r>
              <a:rPr lang="en-US" b="true" sz="7232" spc="708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MÉTODO DE EULER-MARUYAMA Y MÉTODO DE MILSTEIN</a:t>
            </a:r>
          </a:p>
          <a:p>
            <a:pPr algn="ctr" marL="0" indent="0" lvl="0">
              <a:lnSpc>
                <a:spcPts val="11222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315435" y="3408676"/>
            <a:ext cx="11393171" cy="36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9"/>
              </a:lnSpc>
              <a:spcBef>
                <a:spcPct val="0"/>
              </a:spcBef>
            </a:pPr>
            <a:r>
              <a:rPr lang="en-US" sz="2299">
                <a:solidFill>
                  <a:srgbClr val="231F20"/>
                </a:solidFill>
                <a:latin typeface="Open Sauce"/>
                <a:ea typeface="Open Sauce"/>
                <a:cs typeface="Open Sauce"/>
                <a:sym typeface="Open Sauce"/>
              </a:rPr>
              <a:t>Tenemos una Ecuacion Diferencial Estocastica (EDE) en la forma de Ito, es decir: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47415" y="5296129"/>
            <a:ext cx="11129211" cy="830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26"/>
              </a:lnSpc>
              <a:spcBef>
                <a:spcPct val="0"/>
              </a:spcBef>
            </a:pPr>
            <a:r>
              <a:rPr lang="en-US" sz="2410" spc="23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La aproximación del Método de Euler-Maruyama para la solución verdadera y desconocida de la EDE es: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79395" y="7921343"/>
            <a:ext cx="11129211" cy="411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26"/>
              </a:lnSpc>
              <a:spcBef>
                <a:spcPct val="0"/>
              </a:spcBef>
            </a:pPr>
            <a:r>
              <a:rPr lang="en-US" sz="2410" spc="23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A su vez, la aproximación de Milstein es: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2960957" y="8568777"/>
            <a:ext cx="15327043" cy="1398593"/>
          </a:xfrm>
          <a:custGeom>
            <a:avLst/>
            <a:gdLst/>
            <a:ahLst/>
            <a:cxnLst/>
            <a:rect r="r" b="b" t="t" l="l"/>
            <a:pathLst>
              <a:path h="1398593" w="15327043">
                <a:moveTo>
                  <a:pt x="0" y="0"/>
                </a:moveTo>
                <a:lnTo>
                  <a:pt x="15327043" y="0"/>
                </a:lnTo>
                <a:lnTo>
                  <a:pt x="15327043" y="1398592"/>
                </a:lnTo>
                <a:lnTo>
                  <a:pt x="0" y="13985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16077" y="1285405"/>
            <a:ext cx="16655846" cy="6683158"/>
          </a:xfrm>
          <a:custGeom>
            <a:avLst/>
            <a:gdLst/>
            <a:ahLst/>
            <a:cxnLst/>
            <a:rect r="r" b="b" t="t" l="l"/>
            <a:pathLst>
              <a:path h="6683158" w="16655846">
                <a:moveTo>
                  <a:pt x="0" y="0"/>
                </a:moveTo>
                <a:lnTo>
                  <a:pt x="16655846" y="0"/>
                </a:lnTo>
                <a:lnTo>
                  <a:pt x="16655846" y="6683158"/>
                </a:lnTo>
                <a:lnTo>
                  <a:pt x="0" y="6683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7084" y="8856032"/>
            <a:ext cx="14210804" cy="766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para que sean comparables, estas 4 graficas corresponden a simulaciones con los mismos parámetros, temporalidad. Y semilla une las anteriores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1635" y="1293830"/>
            <a:ext cx="17764730" cy="6994862"/>
          </a:xfrm>
          <a:custGeom>
            <a:avLst/>
            <a:gdLst/>
            <a:ahLst/>
            <a:cxnLst/>
            <a:rect r="r" b="b" t="t" l="l"/>
            <a:pathLst>
              <a:path h="6994862" w="17764730">
                <a:moveTo>
                  <a:pt x="0" y="0"/>
                </a:moveTo>
                <a:lnTo>
                  <a:pt x="17764730" y="0"/>
                </a:lnTo>
                <a:lnTo>
                  <a:pt x="17764730" y="6994862"/>
                </a:lnTo>
                <a:lnTo>
                  <a:pt x="0" y="69948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73398" y="233653"/>
            <a:ext cx="9068808" cy="2920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29"/>
              </a:lnSpc>
            </a:pPr>
            <a:r>
              <a:rPr lang="en-US" b="true" sz="8499" spc="832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INTERVALOS DE </a:t>
            </a:r>
          </a:p>
          <a:p>
            <a:pPr algn="l">
              <a:lnSpc>
                <a:spcPts val="11729"/>
              </a:lnSpc>
            </a:pPr>
            <a:r>
              <a:rPr lang="en-US" b="true" sz="8499" spc="832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CONFIANZA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96883" y="4152476"/>
            <a:ext cx="10951206" cy="991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2898" spc="284">
                <a:solidFill>
                  <a:srgbClr val="F5FFF5"/>
                </a:solidFill>
                <a:latin typeface="DM Sans"/>
                <a:ea typeface="DM Sans"/>
                <a:cs typeface="DM Sans"/>
                <a:sym typeface="DM Sans"/>
              </a:rPr>
              <a:t>CUANDO TENEMOS M TRAYECTORIAS, PODEMOS CONSTRUIRLES UN INTERVALO DE CONFIANZA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1904" y="7438606"/>
            <a:ext cx="3362692" cy="1005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b="true" sz="6000" spc="588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¿COMO?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81280" y="6207763"/>
            <a:ext cx="8766808" cy="3515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898" spc="284">
                <a:solidFill>
                  <a:srgbClr val="F5FFF5"/>
                </a:solidFill>
                <a:latin typeface="DM Sans"/>
                <a:ea typeface="DM Sans"/>
                <a:cs typeface="DM Sans"/>
                <a:sym typeface="DM Sans"/>
              </a:rPr>
              <a:t>UN MODO ES: EN CADA TIEMPO T EN EL QUE HAYAN DATOS, TRATAR AL VALOR SIMULADO DE TODAS LAS TRAYECTORIAS COMO UNA MUESTRA MONTECARLO DEL PROCESO EN ESE TIEMPO Y SIMPLEMENTE CALCULAR EL INTERVALO EMPÍRICO (Y DE PASO MEDIA, MEDIANA, ETC)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13475833" y="-8787301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87923">
            <a:off x="-5959915" y="5348565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89685" y="3309586"/>
            <a:ext cx="11927246" cy="5948714"/>
          </a:xfrm>
          <a:custGeom>
            <a:avLst/>
            <a:gdLst/>
            <a:ahLst/>
            <a:cxnLst/>
            <a:rect r="r" b="b" t="t" l="l"/>
            <a:pathLst>
              <a:path h="5948714" w="11927246">
                <a:moveTo>
                  <a:pt x="0" y="0"/>
                </a:moveTo>
                <a:lnTo>
                  <a:pt x="11927246" y="0"/>
                </a:lnTo>
                <a:lnTo>
                  <a:pt x="11927246" y="5948714"/>
                </a:lnTo>
                <a:lnTo>
                  <a:pt x="0" y="59487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1592" y="691615"/>
            <a:ext cx="8904094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015"/>
              </a:lnSpc>
              <a:spcBef>
                <a:spcPct val="0"/>
              </a:spcBef>
            </a:pPr>
            <a:r>
              <a:rPr lang="en-US" b="true" sz="9431" spc="924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BOOTSTRAP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9685" y="432822"/>
            <a:ext cx="8187907" cy="373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0"/>
              </a:lnSpc>
            </a:pPr>
            <a:r>
              <a:rPr lang="en-US" sz="2186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OTRO MODO ES HACER UN REMUESTREO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9685" y="2510969"/>
            <a:ext cx="8187907" cy="373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0"/>
              </a:lnSpc>
            </a:pPr>
            <a:r>
              <a:rPr lang="en-US" sz="2186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 LAS MUESTRAS MONTECARO ANTES MENCIONADAS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73847" y="5197483"/>
            <a:ext cx="3537578" cy="4060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1"/>
              </a:lnSpc>
            </a:pPr>
            <a:r>
              <a:rPr lang="en-US" sz="2336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SIN EMBARGO, ESTO AUMENTA EL COSTO COMPUTACIONAL SIGNIFICATIVAMENTE Y REALMENTE NO AÑADE MUCHO MÁS DE LO QUE YA TENÍAMOS CON LOS  INTERVALOS MONTECARLO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87923">
            <a:off x="13475833" y="-8787301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-6007545" y="5246705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74869" y="1861046"/>
            <a:ext cx="13296524" cy="1429376"/>
          </a:xfrm>
          <a:custGeom>
            <a:avLst/>
            <a:gdLst/>
            <a:ahLst/>
            <a:cxnLst/>
            <a:rect r="r" b="b" t="t" l="l"/>
            <a:pathLst>
              <a:path h="1429376" w="13296524">
                <a:moveTo>
                  <a:pt x="0" y="0"/>
                </a:moveTo>
                <a:lnTo>
                  <a:pt x="13296523" y="0"/>
                </a:lnTo>
                <a:lnTo>
                  <a:pt x="13296523" y="1429376"/>
                </a:lnTo>
                <a:lnTo>
                  <a:pt x="0" y="14293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192157" y="3290422"/>
            <a:ext cx="14067143" cy="1424298"/>
          </a:xfrm>
          <a:custGeom>
            <a:avLst/>
            <a:gdLst/>
            <a:ahLst/>
            <a:cxnLst/>
            <a:rect r="r" b="b" t="t" l="l"/>
            <a:pathLst>
              <a:path h="1424298" w="14067143">
                <a:moveTo>
                  <a:pt x="0" y="0"/>
                </a:moveTo>
                <a:lnTo>
                  <a:pt x="14067143" y="0"/>
                </a:lnTo>
                <a:lnTo>
                  <a:pt x="14067143" y="1424299"/>
                </a:lnTo>
                <a:lnTo>
                  <a:pt x="0" y="14242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270601" y="4848071"/>
            <a:ext cx="11392297" cy="1537960"/>
          </a:xfrm>
          <a:custGeom>
            <a:avLst/>
            <a:gdLst/>
            <a:ahLst/>
            <a:cxnLst/>
            <a:rect r="r" b="b" t="t" l="l"/>
            <a:pathLst>
              <a:path h="1537960" w="11392297">
                <a:moveTo>
                  <a:pt x="0" y="0"/>
                </a:moveTo>
                <a:lnTo>
                  <a:pt x="11392297" y="0"/>
                </a:lnTo>
                <a:lnTo>
                  <a:pt x="11392297" y="1537960"/>
                </a:lnTo>
                <a:lnTo>
                  <a:pt x="0" y="15379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510861" y="6519381"/>
            <a:ext cx="10355339" cy="1527413"/>
          </a:xfrm>
          <a:custGeom>
            <a:avLst/>
            <a:gdLst/>
            <a:ahLst/>
            <a:cxnLst/>
            <a:rect r="r" b="b" t="t" l="l"/>
            <a:pathLst>
              <a:path h="1527413" w="10355339">
                <a:moveTo>
                  <a:pt x="0" y="0"/>
                </a:moveTo>
                <a:lnTo>
                  <a:pt x="10355339" y="0"/>
                </a:lnTo>
                <a:lnTo>
                  <a:pt x="10355339" y="1527412"/>
                </a:lnTo>
                <a:lnTo>
                  <a:pt x="0" y="15274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054272" y="9072115"/>
            <a:ext cx="11301259" cy="1214885"/>
          </a:xfrm>
          <a:custGeom>
            <a:avLst/>
            <a:gdLst/>
            <a:ahLst/>
            <a:cxnLst/>
            <a:rect r="r" b="b" t="t" l="l"/>
            <a:pathLst>
              <a:path h="1214885" w="11301259">
                <a:moveTo>
                  <a:pt x="0" y="0"/>
                </a:moveTo>
                <a:lnTo>
                  <a:pt x="11301259" y="0"/>
                </a:lnTo>
                <a:lnTo>
                  <a:pt x="11301259" y="1214885"/>
                </a:lnTo>
                <a:lnTo>
                  <a:pt x="0" y="121488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054272" y="8261689"/>
            <a:ext cx="11129211" cy="830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26"/>
              </a:lnSpc>
              <a:spcBef>
                <a:spcPct val="0"/>
              </a:spcBef>
            </a:pPr>
            <a:r>
              <a:rPr lang="en-US" sz="2410" spc="23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Por lo tanto, la expresiòn de la log verosimilitud con la que trabajaremos es: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74869" y="76061"/>
            <a:ext cx="11510440" cy="151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419"/>
              </a:lnSpc>
              <a:spcBef>
                <a:spcPct val="0"/>
              </a:spcBef>
            </a:pPr>
            <a:r>
              <a:rPr lang="en-US" b="true" sz="9000" spc="882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LOG VEROSIMILITUD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69651" y="3945472"/>
            <a:ext cx="9068808" cy="2920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29"/>
              </a:lnSpc>
            </a:pPr>
            <a:r>
              <a:rPr lang="en-US" b="true" sz="8499" spc="832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ESTIMACION DE PARAMETROS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646601" y="-10874336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36632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929498" y="2394610"/>
            <a:ext cx="11913824" cy="7192971"/>
          </a:xfrm>
          <a:custGeom>
            <a:avLst/>
            <a:gdLst/>
            <a:ahLst/>
            <a:cxnLst/>
            <a:rect r="r" b="b" t="t" l="l"/>
            <a:pathLst>
              <a:path h="7192971" w="11913824">
                <a:moveTo>
                  <a:pt x="0" y="0"/>
                </a:moveTo>
                <a:lnTo>
                  <a:pt x="11913825" y="0"/>
                </a:lnTo>
                <a:lnTo>
                  <a:pt x="11913825" y="7192971"/>
                </a:lnTo>
                <a:lnTo>
                  <a:pt x="0" y="71929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51419" y="509375"/>
            <a:ext cx="11385162" cy="149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2898" spc="284">
                <a:solidFill>
                  <a:srgbClr val="F5FFF5"/>
                </a:solidFill>
                <a:latin typeface="DM Sans"/>
                <a:ea typeface="DM Sans"/>
                <a:cs typeface="DM Sans"/>
                <a:sym typeface="DM Sans"/>
              </a:rPr>
              <a:t>CONSIDEREMOS LA SIGUIENTE TRAYECTORIA SIMULADA A 90 DIAS, CON 96 DATOS POR DIA, CON LOS PARAMETROS: (ALPHA,R_E,SIGMA)=(0.65,0.20,0.10)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04070" y="2144319"/>
            <a:ext cx="11079860" cy="7769752"/>
          </a:xfrm>
          <a:custGeom>
            <a:avLst/>
            <a:gdLst/>
            <a:ahLst/>
            <a:cxnLst/>
            <a:rect r="r" b="b" t="t" l="l"/>
            <a:pathLst>
              <a:path h="7769752" w="11079860">
                <a:moveTo>
                  <a:pt x="0" y="0"/>
                </a:moveTo>
                <a:lnTo>
                  <a:pt x="11079860" y="0"/>
                </a:lnTo>
                <a:lnTo>
                  <a:pt x="11079860" y="7769752"/>
                </a:lnTo>
                <a:lnTo>
                  <a:pt x="0" y="77697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632546" y="273469"/>
            <a:ext cx="8814748" cy="1101844"/>
          </a:xfrm>
          <a:custGeom>
            <a:avLst/>
            <a:gdLst/>
            <a:ahLst/>
            <a:cxnLst/>
            <a:rect r="r" b="b" t="t" l="l"/>
            <a:pathLst>
              <a:path h="1101844" w="8814748">
                <a:moveTo>
                  <a:pt x="0" y="0"/>
                </a:moveTo>
                <a:lnTo>
                  <a:pt x="8814748" y="0"/>
                </a:lnTo>
                <a:lnTo>
                  <a:pt x="8814748" y="1101844"/>
                </a:lnTo>
                <a:lnTo>
                  <a:pt x="0" y="11018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012602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11875" y="3006818"/>
            <a:ext cx="1400485" cy="6493178"/>
            <a:chOff x="0" y="0"/>
            <a:chExt cx="368852" cy="171013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8852" cy="1710137"/>
            </a:xfrm>
            <a:custGeom>
              <a:avLst/>
              <a:gdLst/>
              <a:ahLst/>
              <a:cxnLst/>
              <a:rect r="r" b="b" t="t" l="l"/>
              <a:pathLst>
                <a:path h="1710137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710137"/>
                  </a:lnTo>
                  <a:lnTo>
                    <a:pt x="0" y="17101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68852" cy="1729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80992" y="1036994"/>
            <a:ext cx="7416941" cy="168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b="true" sz="9981" spc="978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CONTENIDO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43509" y="3508230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43509" y="474956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44378" y="5805434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43509" y="6861306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43509" y="7985256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05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070724" y="3006818"/>
            <a:ext cx="1400485" cy="6493178"/>
            <a:chOff x="0" y="0"/>
            <a:chExt cx="368852" cy="171013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68852" cy="1710137"/>
            </a:xfrm>
            <a:custGeom>
              <a:avLst/>
              <a:gdLst/>
              <a:ahLst/>
              <a:cxnLst/>
              <a:rect r="r" b="b" t="t" l="l"/>
              <a:pathLst>
                <a:path h="1710137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710137"/>
                  </a:lnTo>
                  <a:lnTo>
                    <a:pt x="0" y="17101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368852" cy="1729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302357" y="3670155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06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302357" y="4993938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07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067371" y="3423056"/>
            <a:ext cx="6079428" cy="85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Introducción: La Importancia de las Tasas de Interés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067371" y="4889439"/>
            <a:ext cx="6422328" cy="85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El Proceso Ornstein Uhlenbeck</a:t>
            </a:r>
          </a:p>
          <a:p>
            <a:pPr algn="l">
              <a:lnSpc>
                <a:spcPts val="3483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3067371" y="5910484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Modelo de Vasicek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067371" y="8099281"/>
            <a:ext cx="6076629" cy="85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Simulación Monte Carlo de las Trayectorias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067371" y="6966357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Discretización del Proceso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728384" y="3223031"/>
            <a:ext cx="6255216" cy="1294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Formas Alternativas de Simular: Método de Euler-Maruyama y Método de Milstein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728384" y="5124015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Intervalos de Confianza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302357" y="6051406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08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728384" y="7280406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Estimación de Parámetros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302357" y="712773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09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728384" y="6156456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Log-Verosimilitud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728384" y="8347206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Valuación de un Bono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302357" y="819453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10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646601" y="-10874336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36632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67207" y="2529204"/>
            <a:ext cx="11169374" cy="6701624"/>
          </a:xfrm>
          <a:custGeom>
            <a:avLst/>
            <a:gdLst/>
            <a:ahLst/>
            <a:cxnLst/>
            <a:rect r="r" b="b" t="t" l="l"/>
            <a:pathLst>
              <a:path h="6701624" w="11169374">
                <a:moveTo>
                  <a:pt x="0" y="0"/>
                </a:moveTo>
                <a:lnTo>
                  <a:pt x="11169374" y="0"/>
                </a:lnTo>
                <a:lnTo>
                  <a:pt x="11169374" y="6701624"/>
                </a:lnTo>
                <a:lnTo>
                  <a:pt x="0" y="67016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51419" y="509375"/>
            <a:ext cx="11385162" cy="149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2898" spc="284">
                <a:solidFill>
                  <a:srgbClr val="F5FFF5"/>
                </a:solidFill>
                <a:latin typeface="DM Sans"/>
                <a:ea typeface="DM Sans"/>
                <a:cs typeface="DM Sans"/>
                <a:sym typeface="DM Sans"/>
              </a:rPr>
              <a:t>CONSIDEREMOS AHORA UNA TRAYECTORIA CON POCOS DATOS, 2 MESES DE DATOS DIARIOS CON PARAMETROS: (ALPHA,R_E,SIGMA)=(0.90,0.15,0.11)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29159" y="466992"/>
            <a:ext cx="9361799" cy="1123416"/>
          </a:xfrm>
          <a:custGeom>
            <a:avLst/>
            <a:gdLst/>
            <a:ahLst/>
            <a:cxnLst/>
            <a:rect r="r" b="b" t="t" l="l"/>
            <a:pathLst>
              <a:path h="1123416" w="9361799">
                <a:moveTo>
                  <a:pt x="0" y="0"/>
                </a:moveTo>
                <a:lnTo>
                  <a:pt x="9361799" y="0"/>
                </a:lnTo>
                <a:lnTo>
                  <a:pt x="9361799" y="1123416"/>
                </a:lnTo>
                <a:lnTo>
                  <a:pt x="0" y="11234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155644" y="2325018"/>
            <a:ext cx="10308829" cy="7332155"/>
          </a:xfrm>
          <a:custGeom>
            <a:avLst/>
            <a:gdLst/>
            <a:ahLst/>
            <a:cxnLst/>
            <a:rect r="r" b="b" t="t" l="l"/>
            <a:pathLst>
              <a:path h="7332155" w="10308829">
                <a:moveTo>
                  <a:pt x="0" y="0"/>
                </a:moveTo>
                <a:lnTo>
                  <a:pt x="10308829" y="0"/>
                </a:lnTo>
                <a:lnTo>
                  <a:pt x="10308829" y="7332155"/>
                </a:lnTo>
                <a:lnTo>
                  <a:pt x="0" y="73321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646601" y="-10874336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36632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750251" y="3289421"/>
            <a:ext cx="10787499" cy="6459015"/>
          </a:xfrm>
          <a:custGeom>
            <a:avLst/>
            <a:gdLst/>
            <a:ahLst/>
            <a:cxnLst/>
            <a:rect r="r" b="b" t="t" l="l"/>
            <a:pathLst>
              <a:path h="6459015" w="10787499">
                <a:moveTo>
                  <a:pt x="0" y="0"/>
                </a:moveTo>
                <a:lnTo>
                  <a:pt x="10787498" y="0"/>
                </a:lnTo>
                <a:lnTo>
                  <a:pt x="10787498" y="6459014"/>
                </a:lnTo>
                <a:lnTo>
                  <a:pt x="0" y="64590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51419" y="509375"/>
            <a:ext cx="11385162" cy="20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2898" spc="284">
                <a:solidFill>
                  <a:srgbClr val="F5FFF5"/>
                </a:solidFill>
                <a:latin typeface="DM Sans"/>
                <a:ea typeface="DM Sans"/>
                <a:cs typeface="DM Sans"/>
                <a:sym typeface="DM Sans"/>
              </a:rPr>
              <a:t>CONSIDEREMOS AHORA UNA TRAYECTORIA CON MAS DATOS Y UNA VELOCIDAD ALPHA MAS ALTA: MEDIO AÑO DE DATOS DIARIOS CON PARAMETROS: (ALPHA,R_E,SIGMA)=(0.16,0.13,0.06)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235978" y="694252"/>
            <a:ext cx="9211316" cy="1047787"/>
          </a:xfrm>
          <a:custGeom>
            <a:avLst/>
            <a:gdLst/>
            <a:ahLst/>
            <a:cxnLst/>
            <a:rect r="r" b="b" t="t" l="l"/>
            <a:pathLst>
              <a:path h="1047787" w="9211316">
                <a:moveTo>
                  <a:pt x="0" y="0"/>
                </a:moveTo>
                <a:lnTo>
                  <a:pt x="9211316" y="0"/>
                </a:lnTo>
                <a:lnTo>
                  <a:pt x="9211316" y="1047787"/>
                </a:lnTo>
                <a:lnTo>
                  <a:pt x="0" y="10477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628653" y="2495381"/>
            <a:ext cx="10194437" cy="7225307"/>
          </a:xfrm>
          <a:custGeom>
            <a:avLst/>
            <a:gdLst/>
            <a:ahLst/>
            <a:cxnLst/>
            <a:rect r="r" b="b" t="t" l="l"/>
            <a:pathLst>
              <a:path h="7225307" w="10194437">
                <a:moveTo>
                  <a:pt x="0" y="0"/>
                </a:moveTo>
                <a:lnTo>
                  <a:pt x="10194437" y="0"/>
                </a:lnTo>
                <a:lnTo>
                  <a:pt x="10194437" y="7225307"/>
                </a:lnTo>
                <a:lnTo>
                  <a:pt x="0" y="72253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9407140" y="-930996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08707" y="3549362"/>
            <a:ext cx="8097687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015"/>
              </a:lnSpc>
              <a:spcBef>
                <a:spcPct val="0"/>
              </a:spcBef>
            </a:pPr>
            <a:r>
              <a:rPr lang="en-US" b="true" sz="9431" spc="924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GRACIAS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-4254153" y="7476061"/>
            <a:ext cx="11881594" cy="3564478"/>
          </a:xfrm>
          <a:custGeom>
            <a:avLst/>
            <a:gdLst/>
            <a:ahLst/>
            <a:cxnLst/>
            <a:rect r="r" b="b" t="t" l="l"/>
            <a:pathLst>
              <a:path h="3564478" w="11881594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89953" y="3780455"/>
            <a:ext cx="10357341" cy="3429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99"/>
              </a:lnSpc>
            </a:pPr>
            <a:r>
              <a:rPr lang="en-US" b="true" sz="9999" spc="979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VALUACION DE UN BONO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77925" y="3550356"/>
            <a:ext cx="9583531" cy="4176090"/>
            <a:chOff x="0" y="0"/>
            <a:chExt cx="3671865" cy="160004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71865" cy="1600041"/>
            </a:xfrm>
            <a:custGeom>
              <a:avLst/>
              <a:gdLst/>
              <a:ahLst/>
              <a:cxnLst/>
              <a:rect r="r" b="b" t="t" l="l"/>
              <a:pathLst>
                <a:path h="1600041" w="3671865">
                  <a:moveTo>
                    <a:pt x="0" y="0"/>
                  </a:moveTo>
                  <a:lnTo>
                    <a:pt x="3671865" y="0"/>
                  </a:lnTo>
                  <a:lnTo>
                    <a:pt x="3671865" y="1600041"/>
                  </a:lnTo>
                  <a:lnTo>
                    <a:pt x="0" y="160004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3671865" cy="16190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77925" y="7341318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06487" y="3805070"/>
            <a:ext cx="9126405" cy="456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7229" indent="-238614" lvl="1">
              <a:lnSpc>
                <a:spcPts val="3050"/>
              </a:lnSpc>
              <a:buFont typeface="Arial"/>
              <a:buChar char="•"/>
            </a:pPr>
            <a:r>
              <a:rPr lang="en-US" sz="2210" spc="21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Tasas de interes altos estimulan la obtencion de financiaciòn</a:t>
            </a:r>
          </a:p>
          <a:p>
            <a:pPr algn="l" marL="477229" indent="-238614" lvl="1">
              <a:lnSpc>
                <a:spcPts val="3050"/>
              </a:lnSpc>
              <a:buFont typeface="Arial"/>
              <a:buChar char="•"/>
            </a:pPr>
            <a:r>
              <a:rPr lang="en-US" sz="2210" spc="21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Las variaciones de los tipos de interés afectan directamente a los mercados bursatiles</a:t>
            </a:r>
          </a:p>
          <a:p>
            <a:pPr algn="l" marL="477229" indent="-238614" lvl="1">
              <a:lnSpc>
                <a:spcPts val="3050"/>
              </a:lnSpc>
              <a:buFont typeface="Arial"/>
              <a:buChar char="•"/>
            </a:pPr>
            <a:r>
              <a:rPr lang="en-US" sz="2210" spc="21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Si los tipos de ineteres aumentan ent. también lo hace la rentabilidad de las inversiones en renta fija</a:t>
            </a:r>
          </a:p>
          <a:p>
            <a:pPr algn="l" marL="954457" indent="-318152" lvl="2">
              <a:lnSpc>
                <a:spcPts val="3050"/>
              </a:lnSpc>
              <a:buFont typeface="Arial"/>
              <a:buChar char="⚬"/>
            </a:pPr>
            <a:r>
              <a:rPr lang="en-US" sz="2210" spc="21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Ejemplo: Bonos, deuda publica</a:t>
            </a:r>
          </a:p>
          <a:p>
            <a:pPr algn="l" marL="477229" indent="-238614" lvl="1">
              <a:lnSpc>
                <a:spcPts val="3050"/>
              </a:lnSpc>
              <a:buFont typeface="Arial"/>
              <a:buChar char="•"/>
            </a:pPr>
            <a:r>
              <a:rPr lang="en-US" sz="2210" spc="21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Crecimiento económico: Impactan el ritmo del desarrollo económico y la estabilidad</a:t>
            </a:r>
          </a:p>
          <a:p>
            <a:pPr algn="l">
              <a:lnSpc>
                <a:spcPts val="3050"/>
              </a:lnSpc>
            </a:pPr>
          </a:p>
          <a:p>
            <a:pPr algn="l">
              <a:lnSpc>
                <a:spcPts val="3050"/>
              </a:lnSpc>
            </a:pPr>
          </a:p>
          <a:p>
            <a:pPr algn="l">
              <a:lnSpc>
                <a:spcPts val="3050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-2779578" y="734131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488097" y="2677516"/>
            <a:ext cx="7902535" cy="5921770"/>
          </a:xfrm>
          <a:custGeom>
            <a:avLst/>
            <a:gdLst/>
            <a:ahLst/>
            <a:cxnLst/>
            <a:rect r="r" b="b" t="t" l="l"/>
            <a:pathLst>
              <a:path h="5921770" w="7902535">
                <a:moveTo>
                  <a:pt x="0" y="0"/>
                </a:moveTo>
                <a:lnTo>
                  <a:pt x="7902535" y="0"/>
                </a:lnTo>
                <a:lnTo>
                  <a:pt x="7902535" y="5921769"/>
                </a:lnTo>
                <a:lnTo>
                  <a:pt x="0" y="592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794816"/>
            <a:ext cx="13669077" cy="199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79"/>
              </a:lnSpc>
            </a:pPr>
            <a:r>
              <a:rPr lang="en-US" sz="5782" spc="566" b="true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Introducción:La Importancia de las Tasas de Interés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94936" y="7891202"/>
            <a:ext cx="1268693" cy="1211025"/>
          </a:xfrm>
          <a:custGeom>
            <a:avLst/>
            <a:gdLst/>
            <a:ahLst/>
            <a:cxnLst/>
            <a:rect r="r" b="b" t="t" l="l"/>
            <a:pathLst>
              <a:path h="1211025" w="1268693">
                <a:moveTo>
                  <a:pt x="0" y="0"/>
                </a:moveTo>
                <a:lnTo>
                  <a:pt x="1268693" y="0"/>
                </a:lnTo>
                <a:lnTo>
                  <a:pt x="1268693" y="1211025"/>
                </a:lnTo>
                <a:lnTo>
                  <a:pt x="0" y="1211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479722" y="-4833750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176364">
            <a:off x="-4105129" y="653023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76186" y="5022257"/>
            <a:ext cx="6454093" cy="960046"/>
          </a:xfrm>
          <a:custGeom>
            <a:avLst/>
            <a:gdLst/>
            <a:ahLst/>
            <a:cxnLst/>
            <a:rect r="r" b="b" t="t" l="l"/>
            <a:pathLst>
              <a:path h="960046" w="6454093">
                <a:moveTo>
                  <a:pt x="0" y="0"/>
                </a:moveTo>
                <a:lnTo>
                  <a:pt x="6454094" y="0"/>
                </a:lnTo>
                <a:lnTo>
                  <a:pt x="6454094" y="960047"/>
                </a:lnTo>
                <a:lnTo>
                  <a:pt x="0" y="9600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568429" y="9102227"/>
            <a:ext cx="5041372" cy="948148"/>
          </a:xfrm>
          <a:custGeom>
            <a:avLst/>
            <a:gdLst/>
            <a:ahLst/>
            <a:cxnLst/>
            <a:rect r="r" b="b" t="t" l="l"/>
            <a:pathLst>
              <a:path h="948148" w="5041372">
                <a:moveTo>
                  <a:pt x="0" y="0"/>
                </a:moveTo>
                <a:lnTo>
                  <a:pt x="5041372" y="0"/>
                </a:lnTo>
                <a:lnTo>
                  <a:pt x="5041372" y="948148"/>
                </a:lnTo>
                <a:lnTo>
                  <a:pt x="0" y="9481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76887" y="1101217"/>
            <a:ext cx="15052692" cy="1165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87"/>
              </a:lnSpc>
            </a:pPr>
            <a:r>
              <a:rPr lang="en-US" b="true" sz="6947" spc="368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PROCESO DE ORNSTEIN-UHLENBECK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03588" y="3028250"/>
            <a:ext cx="15000108" cy="1668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6"/>
              </a:lnSpc>
            </a:pPr>
            <a:r>
              <a:rPr lang="en-US" sz="2410" spc="23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El modelo de Ornstein - Uhlenbeck fue desarrollado en 1930 por Leonard Ornstein y George Uhlenbeck. </a:t>
            </a:r>
          </a:p>
          <a:p>
            <a:pPr algn="l" marL="0" indent="0" lvl="0">
              <a:lnSpc>
                <a:spcPts val="3326"/>
              </a:lnSpc>
              <a:spcBef>
                <a:spcPct val="0"/>
              </a:spcBef>
            </a:pPr>
            <a:r>
              <a:rPr lang="en-US" sz="2410" spc="23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El procesos de Ornstein Uhlenbeck está definido por la siguiente Ecuación Diferencial Estocástica: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03588" y="6259762"/>
            <a:ext cx="11129211" cy="830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6"/>
              </a:lnSpc>
            </a:pPr>
            <a:r>
              <a:rPr lang="en-US" sz="2410" spc="23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donde:</a:t>
            </a:r>
          </a:p>
          <a:p>
            <a:pPr algn="l" marL="520408" indent="-260204" lvl="1">
              <a:lnSpc>
                <a:spcPts val="3326"/>
              </a:lnSpc>
              <a:buFont typeface="Arial"/>
              <a:buChar char="•"/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603588" y="8057541"/>
            <a:ext cx="11129211" cy="830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26"/>
              </a:lnSpc>
              <a:spcBef>
                <a:spcPct val="0"/>
              </a:spcBef>
            </a:pPr>
            <a:r>
              <a:rPr lang="en-US" sz="2410" spc="23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Es un proceso de </a:t>
            </a:r>
            <a:r>
              <a:rPr lang="en-US" b="true" sz="2410" i="true" spc="236">
                <a:solidFill>
                  <a:srgbClr val="231F2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reversión a la media. </a:t>
            </a:r>
            <a:r>
              <a:rPr lang="en-US" sz="2410" spc="236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Además, es una cadena de Markov homogénea, a tiempo continuo, estacionaria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086100"/>
            <a:chOff x="0" y="0"/>
            <a:chExt cx="481659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812800"/>
            </a:xfrm>
            <a:custGeom>
              <a:avLst/>
              <a:gdLst/>
              <a:ahLst/>
              <a:cxnLst/>
              <a:rect r="r" b="b" t="t" l="l"/>
              <a:pathLst>
                <a:path h="81280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451022" y="-4729397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851369" y="-3442596"/>
            <a:ext cx="6709932" cy="6885191"/>
          </a:xfrm>
          <a:custGeom>
            <a:avLst/>
            <a:gdLst/>
            <a:ahLst/>
            <a:cxnLst/>
            <a:rect r="r" b="b" t="t" l="l"/>
            <a:pathLst>
              <a:path h="6885191" w="6709932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055843" y="3442596"/>
            <a:ext cx="4473739" cy="636748"/>
            <a:chOff x="0" y="0"/>
            <a:chExt cx="1178269" cy="1677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78269" cy="167703"/>
            </a:xfrm>
            <a:custGeom>
              <a:avLst/>
              <a:gdLst/>
              <a:ahLst/>
              <a:cxnLst/>
              <a:rect r="r" b="b" t="t" l="l"/>
              <a:pathLst>
                <a:path h="167703" w="1178269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178269" cy="2248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i="true" spc="29">
                  <a:solidFill>
                    <a:srgbClr val="FFFFFF"/>
                  </a:solidFill>
                  <a:latin typeface="DM Sans Italics"/>
                  <a:ea typeface="DM Sans Italics"/>
                  <a:cs typeface="DM Sans Italics"/>
                  <a:sym typeface="DM Sans Italics"/>
                </a:rPr>
                <a:t>Oldrich Vasicek (1977)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786319" y="3510391"/>
            <a:ext cx="8610224" cy="1588506"/>
            <a:chOff x="0" y="0"/>
            <a:chExt cx="1662774" cy="30676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662774" cy="306766"/>
            </a:xfrm>
            <a:custGeom>
              <a:avLst/>
              <a:gdLst/>
              <a:ahLst/>
              <a:cxnLst/>
              <a:rect r="r" b="b" t="t" l="l"/>
              <a:pathLst>
                <a:path h="306766" w="1662774">
                  <a:moveTo>
                    <a:pt x="0" y="0"/>
                  </a:moveTo>
                  <a:lnTo>
                    <a:pt x="1662774" y="0"/>
                  </a:lnTo>
                  <a:lnTo>
                    <a:pt x="1662774" y="306766"/>
                  </a:lnTo>
                  <a:lnTo>
                    <a:pt x="0" y="3067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662774" cy="3258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055843" y="7110720"/>
            <a:ext cx="14510642" cy="1451064"/>
          </a:xfrm>
          <a:custGeom>
            <a:avLst/>
            <a:gdLst/>
            <a:ahLst/>
            <a:cxnLst/>
            <a:rect r="r" b="b" t="t" l="l"/>
            <a:pathLst>
              <a:path h="1451064" w="14510642">
                <a:moveTo>
                  <a:pt x="0" y="0"/>
                </a:moveTo>
                <a:lnTo>
                  <a:pt x="14510642" y="0"/>
                </a:lnTo>
                <a:lnTo>
                  <a:pt x="14510642" y="1451064"/>
                </a:lnTo>
                <a:lnTo>
                  <a:pt x="0" y="14510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690980" y="1232286"/>
            <a:ext cx="10906040" cy="1349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b="true" sz="8030" spc="786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MODELO DE VASICEK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117510" y="3767306"/>
            <a:ext cx="7372354" cy="675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7768" indent="-213884" lvl="1">
              <a:lnSpc>
                <a:spcPts val="2734"/>
              </a:lnSpc>
              <a:buFont typeface="Arial"/>
              <a:buChar char="•"/>
            </a:pPr>
            <a:r>
              <a:rPr lang="en-US" sz="1981" spc="194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Modeló de la dinámica de tasas y curvas de interes a corto plazo.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3818429" y="7132829"/>
            <a:ext cx="2711153" cy="636748"/>
            <a:chOff x="0" y="0"/>
            <a:chExt cx="714049" cy="16770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14049" cy="167703"/>
            </a:xfrm>
            <a:custGeom>
              <a:avLst/>
              <a:gdLst/>
              <a:ahLst/>
              <a:cxnLst/>
              <a:rect r="r" b="b" t="t" l="l"/>
              <a:pathLst>
                <a:path h="167703" w="714049">
                  <a:moveTo>
                    <a:pt x="0" y="0"/>
                  </a:moveTo>
                  <a:lnTo>
                    <a:pt x="714049" y="0"/>
                  </a:lnTo>
                  <a:lnTo>
                    <a:pt x="71404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714049" cy="2153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11"/>
                </a:lnSpc>
                <a:spcBef>
                  <a:spcPct val="0"/>
                </a:spcBef>
              </a:pPr>
              <a:r>
                <a:rPr lang="en-US" sz="2400" spc="24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Observacion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044938" y="1028700"/>
            <a:ext cx="12880247" cy="7679848"/>
          </a:xfrm>
          <a:custGeom>
            <a:avLst/>
            <a:gdLst/>
            <a:ahLst/>
            <a:cxnLst/>
            <a:rect r="r" b="b" t="t" l="l"/>
            <a:pathLst>
              <a:path h="7679848" w="12880247">
                <a:moveTo>
                  <a:pt x="0" y="0"/>
                </a:moveTo>
                <a:lnTo>
                  <a:pt x="12880248" y="0"/>
                </a:lnTo>
                <a:lnTo>
                  <a:pt x="12880248" y="7679848"/>
                </a:lnTo>
                <a:lnTo>
                  <a:pt x="0" y="76798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770706" y="-3368517"/>
            <a:ext cx="4959890" cy="49598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1278539"/>
            <a:ext cx="13188954" cy="1318895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6639105" y="-5979128"/>
            <a:ext cx="12110389" cy="12426705"/>
          </a:xfrm>
          <a:custGeom>
            <a:avLst/>
            <a:gdLst/>
            <a:ahLst/>
            <a:cxnLst/>
            <a:rect r="r" b="b" t="t" l="l"/>
            <a:pathLst>
              <a:path h="12426705" w="12110389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3986589">
            <a:off x="5084777" y="6259532"/>
            <a:ext cx="9894000" cy="10152425"/>
          </a:xfrm>
          <a:custGeom>
            <a:avLst/>
            <a:gdLst/>
            <a:ahLst/>
            <a:cxnLst/>
            <a:rect r="r" b="b" t="t" l="l"/>
            <a:pathLst>
              <a:path h="10152425" w="9894000">
                <a:moveTo>
                  <a:pt x="0" y="0"/>
                </a:moveTo>
                <a:lnTo>
                  <a:pt x="9894000" y="0"/>
                </a:lnTo>
                <a:lnTo>
                  <a:pt x="9894000" y="10152425"/>
                </a:lnTo>
                <a:lnTo>
                  <a:pt x="0" y="101524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383840" y="4312042"/>
            <a:ext cx="7533688" cy="4679170"/>
          </a:xfrm>
          <a:custGeom>
            <a:avLst/>
            <a:gdLst/>
            <a:ahLst/>
            <a:cxnLst/>
            <a:rect r="r" b="b" t="t" l="l"/>
            <a:pathLst>
              <a:path h="4679170" w="7533688">
                <a:moveTo>
                  <a:pt x="0" y="0"/>
                </a:moveTo>
                <a:lnTo>
                  <a:pt x="7533688" y="0"/>
                </a:lnTo>
                <a:lnTo>
                  <a:pt x="7533688" y="4679171"/>
                </a:lnTo>
                <a:lnTo>
                  <a:pt x="0" y="46791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138788" y="1751729"/>
            <a:ext cx="8101246" cy="2294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80"/>
              </a:lnSpc>
            </a:pPr>
            <a:r>
              <a:rPr lang="en-US" b="true" sz="6724" spc="659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DISCRETIZACIÓN DEL PROCESO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422846"/>
            <a:ext cx="7809773" cy="2001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2"/>
              </a:lnSpc>
            </a:pPr>
            <a:r>
              <a:rPr lang="en-US" sz="2893" spc="283">
                <a:solidFill>
                  <a:srgbClr val="F5FFF5"/>
                </a:solidFill>
                <a:latin typeface="DM Sans"/>
                <a:ea typeface="DM Sans"/>
                <a:cs typeface="DM Sans"/>
                <a:sym typeface="DM Sans"/>
              </a:rPr>
              <a:t>Por ser cadena homogénea se puede simular recursivamente, dado el último paso simulado y llegar a las siguientes expresiones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407869">
            <a:off x="12052165" y="1118883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941547" y="7263645"/>
            <a:ext cx="4876482" cy="516424"/>
          </a:xfrm>
          <a:custGeom>
            <a:avLst/>
            <a:gdLst/>
            <a:ahLst/>
            <a:cxnLst/>
            <a:rect r="r" b="b" t="t" l="l"/>
            <a:pathLst>
              <a:path h="516424" w="4876482">
                <a:moveTo>
                  <a:pt x="0" y="0"/>
                </a:moveTo>
                <a:lnTo>
                  <a:pt x="4876483" y="0"/>
                </a:lnTo>
                <a:lnTo>
                  <a:pt x="4876483" y="516424"/>
                </a:lnTo>
                <a:lnTo>
                  <a:pt x="0" y="5164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818030" y="-256144"/>
            <a:ext cx="4858949" cy="11290497"/>
            <a:chOff x="0" y="0"/>
            <a:chExt cx="1279723" cy="29736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79723" cy="2973629"/>
            </a:xfrm>
            <a:custGeom>
              <a:avLst/>
              <a:gdLst/>
              <a:ahLst/>
              <a:cxnLst/>
              <a:rect r="r" b="b" t="t" l="l"/>
              <a:pathLst>
                <a:path h="2973629" w="1279723">
                  <a:moveTo>
                    <a:pt x="0" y="0"/>
                  </a:moveTo>
                  <a:lnTo>
                    <a:pt x="1279723" y="0"/>
                  </a:lnTo>
                  <a:lnTo>
                    <a:pt x="1279723" y="2973629"/>
                  </a:lnTo>
                  <a:lnTo>
                    <a:pt x="0" y="2973629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279723" cy="3030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3407869">
            <a:off x="-4696947" y="10150458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94219" y="2577460"/>
            <a:ext cx="15623811" cy="7362721"/>
          </a:xfrm>
          <a:custGeom>
            <a:avLst/>
            <a:gdLst/>
            <a:ahLst/>
            <a:cxnLst/>
            <a:rect r="r" b="b" t="t" l="l"/>
            <a:pathLst>
              <a:path h="7362721" w="15623811">
                <a:moveTo>
                  <a:pt x="0" y="0"/>
                </a:moveTo>
                <a:lnTo>
                  <a:pt x="15623811" y="0"/>
                </a:lnTo>
                <a:lnTo>
                  <a:pt x="15623811" y="7362721"/>
                </a:lnTo>
                <a:lnTo>
                  <a:pt x="0" y="73627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94219" y="656241"/>
            <a:ext cx="12994957" cy="1814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68"/>
              </a:lnSpc>
            </a:pPr>
            <a:r>
              <a:rPr lang="en-US" b="true" sz="6732" spc="659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SIMULACIÓN MONTE CARLO DE LAS TRAYECTORIAS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47294" y="-3843198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7791" y="424854"/>
            <a:ext cx="16832418" cy="6732967"/>
          </a:xfrm>
          <a:custGeom>
            <a:avLst/>
            <a:gdLst/>
            <a:ahLst/>
            <a:cxnLst/>
            <a:rect r="r" b="b" t="t" l="l"/>
            <a:pathLst>
              <a:path h="6732967" w="16832418">
                <a:moveTo>
                  <a:pt x="0" y="0"/>
                </a:moveTo>
                <a:lnTo>
                  <a:pt x="16832418" y="0"/>
                </a:lnTo>
                <a:lnTo>
                  <a:pt x="16832418" y="6732967"/>
                </a:lnTo>
                <a:lnTo>
                  <a:pt x="0" y="67329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35023" y="7470518"/>
            <a:ext cx="7196873" cy="2386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Número de Trayectorias: 8</a:t>
            </a:r>
          </a:p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Parámetros:                        </a:t>
            </a:r>
          </a:p>
          <a:p>
            <a:pPr algn="l" marL="494517" indent="-247259" lvl="1">
              <a:lnSpc>
                <a:spcPts val="3160"/>
              </a:lnSpc>
              <a:buFont typeface="Arial"/>
              <a:buChar char="•"/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r0 = 0.12                       </a:t>
            </a:r>
          </a:p>
          <a:p>
            <a:pPr algn="l" marL="494517" indent="-247259" lvl="1">
              <a:lnSpc>
                <a:spcPts val="3160"/>
              </a:lnSpc>
              <a:buFont typeface="Arial"/>
              <a:buChar char="•"/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r_eq = 0.2                      </a:t>
            </a:r>
          </a:p>
          <a:p>
            <a:pPr algn="l" marL="494517" indent="-247259" lvl="1">
              <a:lnSpc>
                <a:spcPts val="3160"/>
              </a:lnSpc>
              <a:buFont typeface="Arial"/>
              <a:buChar char="•"/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alpha = 0.3</a:t>
            </a:r>
          </a:p>
          <a:p>
            <a:pPr algn="l" marL="494517" indent="-247259" lvl="1">
              <a:lnSpc>
                <a:spcPts val="3160"/>
              </a:lnSpc>
              <a:buFont typeface="Arial"/>
              <a:buChar char="•"/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sigma = 0.08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35023" y="990600"/>
            <a:ext cx="7196873" cy="766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Número de datos: 1 diarios</a:t>
            </a:r>
          </a:p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Temporalidad: 1 semana y media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97274" y="1159594"/>
            <a:ext cx="7196873" cy="1156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Número de datos: 2 diarios</a:t>
            </a:r>
          </a:p>
          <a:p>
            <a:pPr algn="l">
              <a:lnSpc>
                <a:spcPts val="3160"/>
              </a:lnSpc>
            </a:pPr>
            <a:r>
              <a:rPr lang="en-US" sz="2290" spc="224">
                <a:solidFill>
                  <a:srgbClr val="F2F2F2"/>
                </a:solidFill>
                <a:latin typeface="DM Sans"/>
                <a:ea typeface="DM Sans"/>
                <a:cs typeface="DM Sans"/>
                <a:sym typeface="DM Sans"/>
              </a:rPr>
              <a:t>Temporalidad: 2 semanas y media</a:t>
            </a:r>
          </a:p>
          <a:p>
            <a:pPr algn="l">
              <a:lnSpc>
                <a:spcPts val="316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DAGYNDMpNV0</dc:identifier>
  <dcterms:modified xsi:type="dcterms:W3CDTF">2011-08-01T06:04:30Z</dcterms:modified>
  <cp:revision>1</cp:revision>
  <dc:title>Grey minimalist business project presentation </dc:title>
</cp:coreProperties>
</file>

<file path=docProps/thumbnail.jpeg>
</file>